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8"/>
  </p:notesMasterIdLst>
  <p:sldIdLst>
    <p:sldId id="317" r:id="rId2"/>
    <p:sldId id="310" r:id="rId3"/>
    <p:sldId id="328" r:id="rId4"/>
    <p:sldId id="286" r:id="rId5"/>
    <p:sldId id="300" r:id="rId6"/>
    <p:sldId id="298" r:id="rId7"/>
    <p:sldId id="303" r:id="rId8"/>
    <p:sldId id="296" r:id="rId9"/>
    <p:sldId id="299" r:id="rId10"/>
    <p:sldId id="265" r:id="rId11"/>
    <p:sldId id="323" r:id="rId12"/>
    <p:sldId id="290" r:id="rId13"/>
    <p:sldId id="301" r:id="rId14"/>
    <p:sldId id="291" r:id="rId15"/>
    <p:sldId id="292" r:id="rId16"/>
    <p:sldId id="293" r:id="rId17"/>
    <p:sldId id="294" r:id="rId18"/>
    <p:sldId id="263" r:id="rId19"/>
    <p:sldId id="307" r:id="rId20"/>
    <p:sldId id="326" r:id="rId21"/>
    <p:sldId id="302" r:id="rId22"/>
    <p:sldId id="321" r:id="rId23"/>
    <p:sldId id="320" r:id="rId24"/>
    <p:sldId id="318" r:id="rId25"/>
    <p:sldId id="322" r:id="rId26"/>
    <p:sldId id="324" r:id="rId27"/>
    <p:sldId id="319" r:id="rId28"/>
    <p:sldId id="327" r:id="rId29"/>
    <p:sldId id="287" r:id="rId30"/>
    <p:sldId id="305" r:id="rId31"/>
    <p:sldId id="273" r:id="rId32"/>
    <p:sldId id="314" r:id="rId33"/>
    <p:sldId id="315" r:id="rId34"/>
    <p:sldId id="313" r:id="rId35"/>
    <p:sldId id="316" r:id="rId36"/>
    <p:sldId id="306" r:id="rId37"/>
  </p:sldIdLst>
  <p:sldSz cx="9144000" cy="6858000" type="screen4x3"/>
  <p:notesSz cx="6858000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>
      <p:cViewPr varScale="1">
        <p:scale>
          <a:sx n="82" d="100"/>
          <a:sy n="82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72421" cy="452752"/>
          </a:xfrm>
          <a:prstGeom prst="rect">
            <a:avLst/>
          </a:prstGeom>
        </p:spPr>
        <p:txBody>
          <a:bodyPr vert="horz" lIns="89501" tIns="44749" rIns="89501" bIns="44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31" y="4"/>
            <a:ext cx="2972421" cy="452752"/>
          </a:xfrm>
          <a:prstGeom prst="rect">
            <a:avLst/>
          </a:prstGeom>
        </p:spPr>
        <p:txBody>
          <a:bodyPr vert="horz" lIns="89501" tIns="44749" rIns="89501" bIns="44749" rtlCol="0"/>
          <a:lstStyle>
            <a:lvl1pPr algn="r">
              <a:defRPr sz="1200"/>
            </a:lvl1pPr>
          </a:lstStyle>
          <a:p>
            <a:fld id="{3878968D-DD20-4B53-82D7-599B1E816231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77863"/>
            <a:ext cx="4527550" cy="3395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501" tIns="44749" rIns="89501" bIns="44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300369"/>
            <a:ext cx="5485158" cy="4073211"/>
          </a:xfrm>
          <a:prstGeom prst="rect">
            <a:avLst/>
          </a:prstGeom>
        </p:spPr>
        <p:txBody>
          <a:bodyPr vert="horz" lIns="89501" tIns="44749" rIns="89501" bIns="44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597622"/>
            <a:ext cx="2972421" cy="452752"/>
          </a:xfrm>
          <a:prstGeom prst="rect">
            <a:avLst/>
          </a:prstGeom>
        </p:spPr>
        <p:txBody>
          <a:bodyPr vert="horz" lIns="89501" tIns="44749" rIns="89501" bIns="44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31" y="8597622"/>
            <a:ext cx="2972421" cy="452752"/>
          </a:xfrm>
          <a:prstGeom prst="rect">
            <a:avLst/>
          </a:prstGeom>
        </p:spPr>
        <p:txBody>
          <a:bodyPr vert="horz" lIns="89501" tIns="44749" rIns="89501" bIns="44749" rtlCol="0" anchor="b"/>
          <a:lstStyle>
            <a:lvl1pPr algn="r">
              <a:defRPr sz="1200"/>
            </a:lvl1pPr>
          </a:lstStyle>
          <a:p>
            <a:fld id="{5DB70166-BD3F-454B-B29F-75159A1F4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77863"/>
            <a:ext cx="4527550" cy="3395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70166-BD3F-454B-B29F-75159A1F47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250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B809F-4571-4EE1-B93D-89AFDCD70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8690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7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2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54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86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4DCF92D8-83E2-4A75-85E5-42A8F65814E2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AFFE13B2-0A85-43F9-9E2A-5AFDCA7847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20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600" y="-381000"/>
            <a:ext cx="17588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dirty="0" smtClean="0">
                <a:solidFill>
                  <a:schemeClr val="bg1">
                    <a:lumMod val="75000"/>
                  </a:schemeClr>
                </a:solidFill>
              </a:rPr>
              <a:t>&amp;</a:t>
            </a:r>
            <a:endParaRPr lang="en-US" sz="18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04391"/>
            <a:ext cx="6458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Composition</a:t>
            </a:r>
            <a:endParaRPr lang="en-US" sz="88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205116"/>
            <a:ext cx="53174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cs typeface="Aharoni" pitchFamily="2" charset="-79"/>
              </a:rPr>
              <a:t>Identity</a:t>
            </a:r>
            <a:endParaRPr lang="en-US" sz="10000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1" y="2666521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While studying the concept of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composition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, the arrangement of elements within a work of art, student-artists created designs using letters, numbers, logos, and symbols. Students looked at the concepts of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communication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presentation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, and that of a </a:t>
            </a:r>
            <a:r>
              <a:rPr lang="en-US" sz="2400" b="1" i="1" dirty="0" smtClean="0">
                <a:solidFill>
                  <a:schemeClr val="accent4">
                    <a:lumMod val="75000"/>
                  </a:schemeClr>
                </a:solidFill>
              </a:rPr>
              <a:t>narrative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, “telling viewers a story” about themselves with these colorful pieces!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			       -Mr. Smith &amp;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Ms. </a:t>
            </a:r>
            <a:r>
              <a:rPr lang="en-US" sz="2400" dirty="0" err="1" smtClean="0">
                <a:solidFill>
                  <a:schemeClr val="accent4">
                    <a:lumMod val="75000"/>
                  </a:schemeClr>
                </a:solidFill>
              </a:rPr>
              <a:t>Salatino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658451"/>
            <a:ext cx="291733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dirty="0" smtClean="0"/>
              <a:t>SYMBOLS</a:t>
            </a:r>
            <a:endParaRPr lang="en-US" sz="5500" dirty="0"/>
          </a:p>
        </p:txBody>
      </p:sp>
      <p:pic>
        <p:nvPicPr>
          <p:cNvPr id="4" name="Picture 2" descr="Image result for apple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1" y="457200"/>
            <a:ext cx="2209800" cy="26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lay butto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1" y="4114800"/>
            <a:ext cx="2853214" cy="22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eace sig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68" y="228890"/>
            <a:ext cx="2898920" cy="28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egyptian ey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92582"/>
            <a:ext cx="3786032" cy="37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2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0"/>
            <a:ext cx="72900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ATL 2   THINKING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Creative Thinking Skills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Transfer Skills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57200"/>
            <a:ext cx="7848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ATL 1   SELF MANAGEMENT </a:t>
            </a:r>
          </a:p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Organization Skills</a:t>
            </a:r>
          </a:p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Reflection Skills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21163" y="1703695"/>
            <a:ext cx="218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Journal Work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6807" y="5562600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Ideas to final product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2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325583" y="2286000"/>
            <a:ext cx="3962400" cy="4191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648200" y="2269503"/>
            <a:ext cx="3962400" cy="4191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915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Composition: </a:t>
            </a:r>
            <a:r>
              <a:rPr lang="en-US" sz="5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Arrangement of 	elements in art.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996592" y="3707353"/>
            <a:ext cx="1143000" cy="2753150"/>
          </a:xfrm>
          <a:prstGeom prst="rect">
            <a:avLst/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 rot="1278159">
            <a:off x="5098651" y="3022695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8587496">
            <a:off x="6261774" y="2997971"/>
            <a:ext cx="2422380" cy="1139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9337968">
            <a:off x="5020077" y="4590944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5643211">
            <a:off x="6246864" y="5199583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12486" y="3429000"/>
            <a:ext cx="10647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Bodoni MT Black" pitchFamily="18" charset="0"/>
              </a:rPr>
              <a:t>C</a:t>
            </a:r>
            <a:endParaRPr lang="en-US" sz="10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81645" y="3428311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00000">
            <a:off x="1568378" y="4696042"/>
            <a:ext cx="2422380" cy="1139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3277" y="4863759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513277" y="5689062"/>
            <a:ext cx="11430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1251495" y="3733111"/>
            <a:ext cx="1143000" cy="2753150"/>
          </a:xfrm>
          <a:prstGeom prst="rect">
            <a:avLst/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16930" y="4698019"/>
            <a:ext cx="10647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chemeClr val="bg1"/>
                </a:solidFill>
                <a:latin typeface="Bodoni MT Black" pitchFamily="18" charset="0"/>
              </a:rPr>
              <a:t>C</a:t>
            </a:r>
            <a:endParaRPr lang="en-US" sz="10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09600" y="5029200"/>
            <a:ext cx="351156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Composition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: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Arrangement of 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elements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in art.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1175" y="556628"/>
            <a:ext cx="1269835" cy="10156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Related Concepts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IDENTITY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COMPOSITION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PRESENTATION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NARRATIVE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4562" y="55886"/>
            <a:ext cx="1343060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KEY CONCEPT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COMMUNICATION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868221"/>
            <a:ext cx="2209799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Statement of Inquiry: </a:t>
            </a:r>
            <a:r>
              <a:rPr lang="en-US" sz="1200" b="1" i="1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Composition </a:t>
            </a:r>
            <a:r>
              <a:rPr lang="en-US" sz="1200" b="1" i="1" dirty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communicates a narrative.</a:t>
            </a:r>
            <a:endParaRPr lang="en-US" sz="1200" b="1" i="1" dirty="0" smtClean="0">
              <a:solidFill>
                <a:schemeClr val="bg1">
                  <a:lumMod val="6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Picture 2" descr="https://www.usc.edu/schools/annenberg/asc/projects/comm544/library/images/429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9" y="1989375"/>
            <a:ext cx="1571661" cy="18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192" y="3901526"/>
            <a:ext cx="1734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Charles Demuth, </a:t>
            </a:r>
            <a:r>
              <a:rPr lang="en-US" sz="900" dirty="0"/>
              <a:t> I Saw the Figure 5 in Gold</a:t>
            </a:r>
            <a:r>
              <a:rPr lang="en-US" sz="900" i="1" dirty="0" smtClean="0"/>
              <a:t>, 1928, Oil on Panel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1905000" y="1871968"/>
            <a:ext cx="2438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“Though </a:t>
            </a:r>
            <a:r>
              <a:rPr lang="en-US" b="1" dirty="0"/>
              <a:t>not a physical likeness, Demuth created this portrait of his friend, the poet and physician William Carlos Williams, using imagery from Williams’s poem </a:t>
            </a:r>
            <a:r>
              <a:rPr lang="en-US" b="1" dirty="0" smtClean="0"/>
              <a:t>‘The </a:t>
            </a:r>
            <a:r>
              <a:rPr lang="en-US" b="1" dirty="0"/>
              <a:t>Great </a:t>
            </a:r>
            <a:r>
              <a:rPr lang="en-US" b="1" dirty="0" smtClean="0"/>
              <a:t>Figure’,”</a:t>
            </a:r>
          </a:p>
          <a:p>
            <a:r>
              <a:rPr lang="en-US" b="1" dirty="0" smtClean="0"/>
              <a:t>-</a:t>
            </a:r>
            <a:r>
              <a:rPr lang="en-US" i="1" dirty="0" smtClean="0"/>
              <a:t>Metropolitan Museum of Art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0096" y="94947"/>
            <a:ext cx="3838504" cy="144655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 good composition has:</a:t>
            </a:r>
          </a:p>
          <a:p>
            <a:r>
              <a:rPr lang="en-US" sz="1200" u="sng" dirty="0" smtClean="0">
                <a:solidFill>
                  <a:schemeClr val="bg1">
                    <a:lumMod val="65000"/>
                  </a:schemeClr>
                </a:solidFill>
              </a:rPr>
              <a:t>BALANCE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: Is the “weight” of the colors or light/dark spread out well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12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Does everything look like it goes together?</a:t>
            </a:r>
          </a:p>
          <a:p>
            <a:r>
              <a:rPr lang="en-US" sz="1200" u="sng" dirty="0" smtClean="0">
                <a:solidFill>
                  <a:schemeClr val="bg1">
                    <a:lumMod val="65000"/>
                  </a:schemeClr>
                </a:solidFill>
              </a:rPr>
              <a:t>MOVEMENT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: Does the piece make you move your eyes around? IS IT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  INTERESTING??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096" y="1871968"/>
            <a:ext cx="4143304" cy="31835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19600" y="1677650"/>
            <a:ext cx="457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STEPS FOR YOUR Poster Portrait Project:</a:t>
            </a:r>
          </a:p>
          <a:p>
            <a:pPr marL="342900" indent="-342900">
              <a:buAutoNum type="arabicParenR"/>
            </a:pP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 up with Symbols/icons/elements for your “Self Portrait” </a:t>
            </a:r>
          </a:p>
          <a:p>
            <a:pPr lvl="1"/>
            <a:r>
              <a:rPr lang="en-US" sz="1100" dirty="0" smtClean="0"/>
              <a:t>– </a:t>
            </a:r>
            <a:r>
              <a:rPr lang="en-US" sz="1100" dirty="0"/>
              <a:t>T</a:t>
            </a:r>
            <a:r>
              <a:rPr lang="en-US" sz="1100" dirty="0" smtClean="0"/>
              <a:t>hings about you, games you like, school, sports, food, clothes, places you’ve been, family, pets, favorite: color, TV show, movie, band/singer/song,  etc.</a:t>
            </a:r>
          </a:p>
          <a:p>
            <a:pPr lvl="1"/>
            <a:r>
              <a:rPr lang="en-US" sz="1100" dirty="0" smtClean="0"/>
              <a:t>- List 4-5 of them </a:t>
            </a:r>
            <a:r>
              <a:rPr lang="en-US" sz="1100" dirty="0"/>
              <a:t>on your thumbnail </a:t>
            </a:r>
            <a:r>
              <a:rPr lang="en-US" sz="1100" dirty="0" smtClean="0"/>
              <a:t>page and draw each once on a blank sheet of your sketchbook, for practice. Think BASIC, </a:t>
            </a:r>
            <a:r>
              <a:rPr lang="en-US" sz="1100" u="sng" dirty="0" smtClean="0"/>
              <a:t>simple symbols</a:t>
            </a:r>
            <a:r>
              <a:rPr lang="en-US" sz="1100" dirty="0" smtClean="0"/>
              <a:t>. 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428699" y="4979313"/>
            <a:ext cx="3727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1100" dirty="0" smtClean="0"/>
              <a:t> Get a 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white sheet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 final paper </a:t>
            </a:r>
            <a:r>
              <a:rPr lang="en-US" sz="1100" dirty="0" smtClean="0"/>
              <a:t>(cut to squares)</a:t>
            </a:r>
            <a:endParaRPr lang="en-US" sz="11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419600" y="3287740"/>
            <a:ext cx="4419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 4 Thumbnails on the “Thumbnail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age”</a:t>
            </a:r>
          </a:p>
          <a:p>
            <a:pPr lvl="1"/>
            <a:r>
              <a:rPr lang="en-US" sz="1100" b="1" dirty="0" smtClean="0"/>
              <a:t>– 4 different ideas using your symbols – MUST HAVE 4 </a:t>
            </a:r>
            <a:r>
              <a:rPr lang="en-US" sz="1100" b="1" u="sng" dirty="0" smtClean="0"/>
              <a:t>DIFFERENT </a:t>
            </a:r>
          </a:p>
          <a:p>
            <a:pPr lvl="1"/>
            <a:r>
              <a:rPr lang="en-US" sz="1100" dirty="0" smtClean="0"/>
              <a:t>EACH MUST HAVE: at least one symbol, at least one letter from your initials (BUT you can use your first/last/full name if you like!), at least 1-2 more shapes/elements, text</a:t>
            </a:r>
          </a:p>
          <a:p>
            <a:pPr lvl="1"/>
            <a:endParaRPr lang="en-US" sz="1100" dirty="0" smtClean="0"/>
          </a:p>
          <a:p>
            <a:pPr lvl="1"/>
            <a:r>
              <a:rPr lang="en-US" sz="1100" dirty="0" smtClean="0"/>
              <a:t>- Elements/shapes/lines/patterns can repeat!! You can have 1 bird, or 7 birds, or 17!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5334000"/>
            <a:ext cx="4260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4) Draw lightly: Put your chosen composition on the white paper</a:t>
            </a:r>
            <a:endParaRPr lang="en-US" sz="1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433248" y="5715000"/>
            <a:ext cx="44059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COLOR! </a:t>
            </a:r>
            <a:r>
              <a:rPr lang="en-US" sz="1100" b="1" dirty="0" smtClean="0"/>
              <a:t>Using colored pencils we will make these BOLD!</a:t>
            </a:r>
          </a:p>
          <a:p>
            <a:endParaRPr lang="en-US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REMEMBER: Your composition MUST have at least one letter/initial or your name, at least 1-2 symbols, and at least 1-2 added symbols or shapes or other design element 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50937" y="1676400"/>
            <a:ext cx="86644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0119" y="200895"/>
            <a:ext cx="2511411" cy="5232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GLOBAL CONTEXT : </a:t>
            </a:r>
          </a:p>
          <a:p>
            <a:r>
              <a:rPr lang="en-US" sz="1400" b="1" i="1" u="sng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Identities</a:t>
            </a:r>
            <a:r>
              <a:rPr lang="en-US" sz="1400" b="1" i="1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and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8959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990600" y="1066800"/>
            <a:ext cx="70866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1600200"/>
            <a:ext cx="17526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930900" y="1600200"/>
            <a:ext cx="1752600" cy="1752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3657600" y="1600200"/>
            <a:ext cx="1752600" cy="1752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990600" y="1066800"/>
            <a:ext cx="70866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1676400" y="3505200"/>
            <a:ext cx="17526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867400" y="3962400"/>
            <a:ext cx="1752600" cy="1752600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3276600" y="1409700"/>
            <a:ext cx="1752600" cy="1752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s2.wikipaintings.org/images/piet-mondrian/composition-a-19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810000" cy="37108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ite.overstockart.com/images/mondri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2381251" cy="28575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rioblog.com/Mondria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1" y="3673764"/>
            <a:ext cx="3086583" cy="3048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c.edu/history/fac_resources/dennis/Visual_Arts/300-Art_Institute/178-Abstr-Piet-Mondrian-Lozenge-Composition-%28192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1" y="457201"/>
            <a:ext cx="6000751" cy="58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90671"/>
            <a:ext cx="4251031" cy="4308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228600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 good composition has:</a:t>
            </a:r>
          </a:p>
          <a:p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BALANCE: Is the “weight” of the colors or light/dark spread out well?</a:t>
            </a:r>
          </a:p>
          <a:p>
            <a:r>
              <a:rPr lang="en-US" sz="3000" dirty="0" smtClean="0">
                <a:solidFill>
                  <a:srgbClr val="00B050"/>
                </a:solidFill>
              </a:rPr>
              <a:t>UNITY: Does everything look like it goes together?</a:t>
            </a:r>
          </a:p>
          <a:p>
            <a:r>
              <a:rPr lang="en-US" sz="3000" dirty="0" smtClean="0">
                <a:solidFill>
                  <a:schemeClr val="accent2"/>
                </a:solidFill>
              </a:rPr>
              <a:t>MOVEMENT: Does the piece make you move your eyes around? IS IT INTERESTING??</a:t>
            </a:r>
            <a:endParaRPr lang="en-US" sz="3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s4.wikiart.org/images/charles-demuth/poster-portrait-o-keefe-1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89274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08" y="5504597"/>
            <a:ext cx="3940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Charles Demuth, </a:t>
            </a:r>
            <a:r>
              <a:rPr lang="en-US" sz="1400" i="1" dirty="0" smtClean="0"/>
              <a:t>Poster Portrait of Georgia </a:t>
            </a:r>
            <a:r>
              <a:rPr lang="en-US" sz="1400" i="1" dirty="0" err="1" smtClean="0"/>
              <a:t>OKeefe</a:t>
            </a:r>
            <a:r>
              <a:rPr lang="en-US" sz="1400" i="1" dirty="0" smtClean="0"/>
              <a:t>, </a:t>
            </a:r>
          </a:p>
          <a:p>
            <a:r>
              <a:rPr lang="en-US" sz="1400" i="1" dirty="0" smtClean="0"/>
              <a:t>1924, Oil on Panel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152400"/>
            <a:ext cx="403860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YOUR PROJECT IS LIKE Demuth’s: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Use a few symbols, colors, shapes, and letters/numbers to create a “portrait” of yourself!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You will need: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LETTERS: Your name, or initials, or 1 initial 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SYMBOLS: 1-3 symbols about yourself, interests or other things about you!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Text: Some text that relates to you personally (favorite book, song lyrics, quote)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ELEMENTS: Shapes, lines, numbers, or other symbols to add to the poster.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 GOOD COMPOSITION: Put it together in a way that creates an interesting, vibrant poster!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usc.edu/schools/annenberg/asc/projects/comm544/library/images/429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191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86520"/>
            <a:ext cx="3582537" cy="3630689"/>
          </a:xfrm>
          <a:prstGeom prst="rect">
            <a:avLst/>
          </a:prstGeom>
        </p:spPr>
      </p:pic>
      <p:pic>
        <p:nvPicPr>
          <p:cNvPr id="6" name="Picture 2" descr="http://www.unitednow.com/images/Projects/large/proj-1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8800"/>
          <a:stretch/>
        </p:blipFill>
        <p:spPr bwMode="auto">
          <a:xfrm>
            <a:off x="5106537" y="3935578"/>
            <a:ext cx="3581400" cy="29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2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09600" y="5029200"/>
            <a:ext cx="351156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Composition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Baskerville Old Face" pitchFamily="18" charset="0"/>
              </a:rPr>
              <a:t>: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Arrangement of 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elements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in art.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21175" y="556628"/>
            <a:ext cx="1269835" cy="10156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Related Concepts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IDENTITY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COMPOSITION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PRESENTATION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NARRATIVE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4562" y="55886"/>
            <a:ext cx="1343060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KEY CONCEPT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COMMUNICATION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868221"/>
            <a:ext cx="2209799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Statement of Inquiry: </a:t>
            </a:r>
            <a:r>
              <a:rPr lang="en-US" sz="1200" b="1" i="1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Composition </a:t>
            </a:r>
            <a:r>
              <a:rPr lang="en-US" sz="1200" b="1" i="1" dirty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communicates a narrative.</a:t>
            </a:r>
            <a:endParaRPr lang="en-US" sz="1200" b="1" i="1" dirty="0" smtClean="0">
              <a:solidFill>
                <a:schemeClr val="bg1">
                  <a:lumMod val="6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7" name="Picture 2" descr="https://www.usc.edu/schools/annenberg/asc/projects/comm544/library/images/429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9" y="1989375"/>
            <a:ext cx="1571661" cy="18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192" y="3901526"/>
            <a:ext cx="1734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Charles Demuth, </a:t>
            </a:r>
            <a:r>
              <a:rPr lang="en-US" sz="900" dirty="0"/>
              <a:t> I Saw the Figure 5 in Gold</a:t>
            </a:r>
            <a:r>
              <a:rPr lang="en-US" sz="900" i="1" dirty="0" smtClean="0"/>
              <a:t>, 1928, Oil on Panel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1905000" y="1871968"/>
            <a:ext cx="2438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“Though </a:t>
            </a:r>
            <a:r>
              <a:rPr lang="en-US" b="1" dirty="0"/>
              <a:t>not a physical likeness, Demuth created this portrait of his friend, the poet and physician William Carlos Williams, using imagery from Williams’s poem </a:t>
            </a:r>
            <a:r>
              <a:rPr lang="en-US" b="1" dirty="0" smtClean="0"/>
              <a:t>‘The </a:t>
            </a:r>
            <a:r>
              <a:rPr lang="en-US" b="1" dirty="0"/>
              <a:t>Great </a:t>
            </a:r>
            <a:r>
              <a:rPr lang="en-US" b="1" dirty="0" smtClean="0"/>
              <a:t>Figure’,”</a:t>
            </a:r>
          </a:p>
          <a:p>
            <a:r>
              <a:rPr lang="en-US" b="1" dirty="0" smtClean="0"/>
              <a:t>-</a:t>
            </a:r>
            <a:r>
              <a:rPr lang="en-US" i="1" dirty="0" smtClean="0"/>
              <a:t>Metropolitan Museum of Art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0096" y="94947"/>
            <a:ext cx="3838504" cy="144655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 good composition has:</a:t>
            </a:r>
          </a:p>
          <a:p>
            <a:r>
              <a:rPr lang="en-US" sz="1200" u="sng" dirty="0" smtClean="0">
                <a:solidFill>
                  <a:schemeClr val="bg1">
                    <a:lumMod val="65000"/>
                  </a:schemeClr>
                </a:solidFill>
              </a:rPr>
              <a:t>BALANCE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: Is the “weight” of the colors or light/dark spread out well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12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Does everything look like it goes together?</a:t>
            </a:r>
          </a:p>
          <a:p>
            <a:r>
              <a:rPr lang="en-US" sz="1200" u="sng" dirty="0" smtClean="0">
                <a:solidFill>
                  <a:schemeClr val="bg1">
                    <a:lumMod val="65000"/>
                  </a:schemeClr>
                </a:solidFill>
              </a:rPr>
              <a:t>MOVEMENT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: Does the piece make you move your eyes around? IS IT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  INTERESTING??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096" y="1871968"/>
            <a:ext cx="4143304" cy="31835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19600" y="1677650"/>
            <a:ext cx="457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STEPS FOR YOUR Poster Portrait Project:</a:t>
            </a:r>
          </a:p>
          <a:p>
            <a:pPr marL="342900" indent="-342900">
              <a:buAutoNum type="arabicParenR"/>
            </a:pP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 up with Symbols/icons/elements for your “Self Portrait” </a:t>
            </a:r>
          </a:p>
          <a:p>
            <a:pPr lvl="1"/>
            <a:r>
              <a:rPr lang="en-US" sz="1100" dirty="0" smtClean="0"/>
              <a:t>– </a:t>
            </a:r>
            <a:r>
              <a:rPr lang="en-US" sz="1100" dirty="0"/>
              <a:t>T</a:t>
            </a:r>
            <a:r>
              <a:rPr lang="en-US" sz="1100" dirty="0" smtClean="0"/>
              <a:t>hings about you, games you like, school, sports, food, clothes, places you’ve been, family, pets, favorite: color, TV show, movie, band/singer/song,  etc.</a:t>
            </a:r>
          </a:p>
          <a:p>
            <a:pPr lvl="1"/>
            <a:r>
              <a:rPr lang="en-US" sz="1100" dirty="0" smtClean="0"/>
              <a:t>- List 4-5 of them </a:t>
            </a:r>
            <a:r>
              <a:rPr lang="en-US" sz="1100" dirty="0"/>
              <a:t>on your thumbnail </a:t>
            </a:r>
            <a:r>
              <a:rPr lang="en-US" sz="1100" dirty="0" smtClean="0"/>
              <a:t>page and draw each once on a blank sheet of your sketchbook, for practice. Think BASIC, </a:t>
            </a:r>
            <a:r>
              <a:rPr lang="en-US" sz="1100" u="sng" dirty="0" smtClean="0"/>
              <a:t>simple symbols</a:t>
            </a:r>
            <a:r>
              <a:rPr lang="en-US" sz="1100" dirty="0" smtClean="0"/>
              <a:t>. 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4428699" y="4979313"/>
            <a:ext cx="3727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1100" dirty="0" smtClean="0"/>
              <a:t> Get a 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white sheet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 final paper </a:t>
            </a:r>
            <a:r>
              <a:rPr lang="en-US" sz="1100" dirty="0" smtClean="0"/>
              <a:t>(cut to squares)</a:t>
            </a:r>
            <a:endParaRPr lang="en-US" sz="11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419600" y="3287740"/>
            <a:ext cx="4419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 4 Thumbnails on the “Thumbnail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age”</a:t>
            </a:r>
          </a:p>
          <a:p>
            <a:pPr lvl="1"/>
            <a:r>
              <a:rPr lang="en-US" sz="1100" b="1" dirty="0" smtClean="0"/>
              <a:t>– 4 different ideas using your symbols – MUST HAVE 4 </a:t>
            </a:r>
            <a:r>
              <a:rPr lang="en-US" sz="1100" b="1" u="sng" dirty="0" smtClean="0"/>
              <a:t>DIFFERENT </a:t>
            </a:r>
          </a:p>
          <a:p>
            <a:pPr lvl="1"/>
            <a:r>
              <a:rPr lang="en-US" sz="1100" dirty="0" smtClean="0"/>
              <a:t>EACH MUST HAVE: at least one symbol, at least one letter from your initials (BUT you can use your first/last/full name if you like!), at least 1-2 more shapes/elements</a:t>
            </a:r>
          </a:p>
          <a:p>
            <a:pPr lvl="1"/>
            <a:endParaRPr lang="en-US" sz="1100" dirty="0" smtClean="0"/>
          </a:p>
          <a:p>
            <a:pPr lvl="1"/>
            <a:r>
              <a:rPr lang="en-US" sz="1100" dirty="0" smtClean="0"/>
              <a:t>- Elements/shapes/lines/patterns can repeat!! You can have 1 bird, or 7 birds, or 17!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5334000"/>
            <a:ext cx="42601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4) Draw lightly: Put your chosen composition on the white paper</a:t>
            </a:r>
            <a:endParaRPr lang="en-US" sz="1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433248" y="5715000"/>
            <a:ext cx="44059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COLOR! </a:t>
            </a:r>
            <a:r>
              <a:rPr lang="en-US" sz="1100" b="1" dirty="0" smtClean="0"/>
              <a:t>Using colored pencils we will make these BOLD!</a:t>
            </a:r>
          </a:p>
          <a:p>
            <a:endParaRPr lang="en-US" sz="11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REMEMBER: Your composition MUST have at least one letter/initial or your name, at least 1-2 symbols, and at least 1-2 added symbols or shapes or other design element 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50937" y="1676400"/>
            <a:ext cx="86644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0119" y="200895"/>
            <a:ext cx="2511411" cy="5232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GLOBAL CONTEXT : </a:t>
            </a:r>
          </a:p>
          <a:p>
            <a:r>
              <a:rPr lang="en-US" sz="1400" b="1" i="1" u="sng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Identities</a:t>
            </a:r>
            <a:r>
              <a:rPr lang="en-US" sz="1400" b="1" i="1" dirty="0" smtClean="0">
                <a:solidFill>
                  <a:schemeClr val="bg1">
                    <a:lumMod val="6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and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968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1066800"/>
            <a:ext cx="25908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1066800"/>
            <a:ext cx="25908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3962400"/>
            <a:ext cx="25908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3939540"/>
            <a:ext cx="25908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953" y="766226"/>
            <a:ext cx="289643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POSTER PORTRAIT PROJECT</a:t>
            </a:r>
          </a:p>
          <a:p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THUMBNAIL PAGE</a:t>
            </a:r>
          </a:p>
          <a:p>
            <a:r>
              <a:rPr lang="en-US" sz="1400" dirty="0" smtClean="0"/>
              <a:t>Draw 4 small rough ideas for your</a:t>
            </a:r>
          </a:p>
          <a:p>
            <a:r>
              <a:rPr lang="en-US" sz="1400" dirty="0" smtClean="0"/>
              <a:t>Composition. Use the elements/</a:t>
            </a:r>
          </a:p>
          <a:p>
            <a:r>
              <a:rPr lang="en-US" sz="1400" dirty="0" smtClean="0"/>
              <a:t>Symbols listed to the right with a</a:t>
            </a:r>
          </a:p>
          <a:p>
            <a:r>
              <a:rPr lang="en-US" sz="1400" dirty="0" smtClean="0"/>
              <a:t>Letter or letters, numbers, to create</a:t>
            </a:r>
          </a:p>
          <a:p>
            <a:r>
              <a:rPr lang="en-US" sz="1400" dirty="0" smtClean="0"/>
              <a:t>Your 4 different ideas. Your “Notes &amp; </a:t>
            </a:r>
          </a:p>
          <a:p>
            <a:r>
              <a:rPr lang="en-US" sz="1400" dirty="0" smtClean="0"/>
              <a:t>Project Page” has the details</a:t>
            </a:r>
            <a:r>
              <a:rPr lang="en-US" sz="1200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953" y="3352800"/>
            <a:ext cx="274504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Symbol Ideas (write them here, likes,</a:t>
            </a:r>
          </a:p>
          <a:p>
            <a:r>
              <a:rPr lang="en-US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hobbies, things about you!):</a:t>
            </a:r>
          </a:p>
          <a:p>
            <a:endParaRPr lang="en-US" sz="1300" b="1" dirty="0"/>
          </a:p>
          <a:p>
            <a:r>
              <a:rPr lang="en-US" sz="1300" b="1" dirty="0" smtClean="0"/>
              <a:t>_____________________________</a:t>
            </a:r>
          </a:p>
          <a:p>
            <a:endParaRPr lang="en-US" sz="1300" b="1" dirty="0"/>
          </a:p>
          <a:p>
            <a:r>
              <a:rPr lang="en-US" sz="1300" b="1" dirty="0" smtClean="0"/>
              <a:t>_____________________________</a:t>
            </a:r>
          </a:p>
          <a:p>
            <a:endParaRPr lang="en-US" sz="1300" b="1" dirty="0"/>
          </a:p>
          <a:p>
            <a:r>
              <a:rPr lang="en-US" sz="1300" b="1" dirty="0" smtClean="0"/>
              <a:t>_____________________________</a:t>
            </a:r>
          </a:p>
          <a:p>
            <a:endParaRPr lang="en-US" sz="1300" b="1" dirty="0"/>
          </a:p>
          <a:p>
            <a:r>
              <a:rPr lang="en-US" sz="1300" b="1" dirty="0" smtClean="0"/>
              <a:t>_____________________________</a:t>
            </a:r>
            <a:endParaRPr lang="en-US" sz="13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282714"/>
            <a:ext cx="4079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CREATE THIS!!!!</a:t>
            </a:r>
            <a:endParaRPr lang="en-US" sz="40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9834" r="13333" b="3140"/>
          <a:stretch/>
        </p:blipFill>
        <p:spPr>
          <a:xfrm>
            <a:off x="1371600" y="76200"/>
            <a:ext cx="6248400" cy="6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18889" r="21157" b="32222"/>
          <a:stretch/>
        </p:blipFill>
        <p:spPr>
          <a:xfrm>
            <a:off x="2057400" y="685800"/>
            <a:ext cx="5181600" cy="5302102"/>
          </a:xfrm>
          <a:prstGeom prst="rect">
            <a:avLst/>
          </a:prstGeom>
          <a:ln w="282575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246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256" r="17500" b="5371"/>
          <a:stretch/>
        </p:blipFill>
        <p:spPr>
          <a:xfrm rot="5400000">
            <a:off x="1600201" y="304800"/>
            <a:ext cx="6324600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2066" r="15833" b="2025"/>
          <a:stretch/>
        </p:blipFill>
        <p:spPr>
          <a:xfrm>
            <a:off x="1371600" y="228600"/>
            <a:ext cx="6248400" cy="64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22222" r="15785" b="16666"/>
          <a:stretch/>
        </p:blipFill>
        <p:spPr>
          <a:xfrm rot="16200000">
            <a:off x="1600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36667" r="18760" b="10000"/>
          <a:stretch/>
        </p:blipFill>
        <p:spPr>
          <a:xfrm>
            <a:off x="2133600" y="838200"/>
            <a:ext cx="5105400" cy="5105400"/>
          </a:xfrm>
          <a:prstGeom prst="rect">
            <a:avLst/>
          </a:prstGeom>
          <a:ln w="29210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404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36667" r="18760" b="10000"/>
          <a:stretch/>
        </p:blipFill>
        <p:spPr>
          <a:xfrm>
            <a:off x="338530" y="554758"/>
            <a:ext cx="2286000" cy="2286000"/>
          </a:xfrm>
          <a:prstGeom prst="rect">
            <a:avLst/>
          </a:prstGeom>
          <a:ln w="292100">
            <a:solidFill>
              <a:schemeClr val="tx1"/>
            </a:solidFill>
            <a:miter lim="8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22222" r="15785" b="16666"/>
          <a:stretch/>
        </p:blipFill>
        <p:spPr>
          <a:xfrm rot="16200000">
            <a:off x="3071955" y="152400"/>
            <a:ext cx="3048000" cy="3048000"/>
          </a:xfrm>
          <a:prstGeom prst="rect">
            <a:avLst/>
          </a:prstGeom>
        </p:spPr>
      </p:pic>
      <p:pic>
        <p:nvPicPr>
          <p:cNvPr id="6" name="Picture 2" descr="P:\IMages\Student Middle School Collage\DSCN28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1457" y="3454400"/>
            <a:ext cx="2898498" cy="29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256" r="17500" b="5371"/>
          <a:stretch/>
        </p:blipFill>
        <p:spPr>
          <a:xfrm rot="5400000">
            <a:off x="6215267" y="3500966"/>
            <a:ext cx="2889016" cy="2819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9834" r="13333" b="3140"/>
          <a:stretch/>
        </p:blipFill>
        <p:spPr>
          <a:xfrm>
            <a:off x="6152871" y="220517"/>
            <a:ext cx="2916605" cy="2954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17777" r="15785" b="26668"/>
          <a:stretch/>
        </p:blipFill>
        <p:spPr>
          <a:xfrm>
            <a:off x="325830" y="3466159"/>
            <a:ext cx="2635016" cy="2635016"/>
          </a:xfrm>
          <a:prstGeom prst="rect">
            <a:avLst/>
          </a:prstGeom>
          <a:ln w="130175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795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IMages\Student Middle School Collage\DSCN280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1" y="228600"/>
            <a:ext cx="6412083" cy="64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1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90671"/>
            <a:ext cx="4251031" cy="4308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228600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 good composition has:</a:t>
            </a:r>
          </a:p>
          <a:p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BALANCE: Is the “weight” of the colors or light/dark spread out well?</a:t>
            </a:r>
          </a:p>
          <a:p>
            <a:r>
              <a:rPr lang="en-US" sz="3000" dirty="0" smtClean="0">
                <a:solidFill>
                  <a:srgbClr val="00B050"/>
                </a:solidFill>
              </a:rPr>
              <a:t>UNITY: Does everything look like it goes together?</a:t>
            </a:r>
          </a:p>
          <a:p>
            <a:r>
              <a:rPr lang="en-US" sz="3000" dirty="0" smtClean="0">
                <a:solidFill>
                  <a:schemeClr val="accent2"/>
                </a:solidFill>
              </a:rPr>
              <a:t>MOVEMENT: Does the piece make you move your eyes around? IS IT INTERESTING??</a:t>
            </a:r>
            <a:endParaRPr lang="en-US" sz="3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6553199" cy="64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616" y="76200"/>
            <a:ext cx="8746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STEPS FOR YOUR Poster Portrait:</a:t>
            </a: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 up with Symbols/icons/elements and text for your “Self Portrait” </a:t>
            </a:r>
          </a:p>
          <a:p>
            <a:pPr lvl="1"/>
            <a:r>
              <a:rPr lang="en-US" dirty="0" smtClean="0"/>
              <a:t>– </a:t>
            </a:r>
            <a:r>
              <a:rPr lang="en-US" dirty="0"/>
              <a:t>T</a:t>
            </a:r>
            <a:r>
              <a:rPr lang="en-US" dirty="0" smtClean="0"/>
              <a:t>hings about you, games you like, school, sports, food, clothes, places you’ve been, family, pets, favorite: color, TV show, movie, band/singer/song,  etc.</a:t>
            </a:r>
          </a:p>
          <a:p>
            <a:pPr lvl="1"/>
            <a:r>
              <a:rPr lang="en-US" dirty="0" smtClean="0"/>
              <a:t>- List 4-5 of them </a:t>
            </a:r>
            <a:r>
              <a:rPr lang="en-US" dirty="0"/>
              <a:t>on your thumbnail </a:t>
            </a:r>
            <a:r>
              <a:rPr lang="en-US" dirty="0" smtClean="0"/>
              <a:t>page and draw each once on a blank sheet of your sketchbook, for practice. Think BASIC, </a:t>
            </a:r>
            <a:r>
              <a:rPr lang="en-US" u="sng" dirty="0" smtClean="0"/>
              <a:t>simple symbols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617" y="1976778"/>
            <a:ext cx="87468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2) 4 Thumbnails on the “Thumbnail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age”</a:t>
            </a:r>
          </a:p>
          <a:p>
            <a:pPr lvl="1"/>
            <a:r>
              <a:rPr lang="en-US" b="1" dirty="0" smtClean="0"/>
              <a:t>– 4 different ideas using your symbols – MUST HAVE 4 </a:t>
            </a:r>
            <a:r>
              <a:rPr lang="en-US" b="1" u="sng" dirty="0" smtClean="0"/>
              <a:t>DIFFERENT </a:t>
            </a:r>
          </a:p>
          <a:p>
            <a:pPr lvl="1"/>
            <a:r>
              <a:rPr lang="en-US" dirty="0" smtClean="0"/>
              <a:t>EACH MUST HAVE: at least one symbol, at least one letter from your initials (BUT you can use your first/last/full name if you like!), at least 1-2 more shapes/elements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- Elements/shapes/lines/patterns can repeat!! You can have 1 bird, or 7 birds, or 17!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6346" y="3816046"/>
            <a:ext cx="84114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Draw lightly: Put your chosen composition on the white paper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608" y="4343400"/>
            <a:ext cx="8552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COLOR! </a:t>
            </a:r>
            <a:r>
              <a:rPr lang="en-US" sz="2400" b="1" dirty="0" smtClean="0"/>
              <a:t>Using colored pencils we add value and color mixing!</a:t>
            </a:r>
          </a:p>
          <a:p>
            <a:endParaRPr lang="en-US" sz="2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REMEMBER: Your composition MUST have at least one letter/initial or your name, at least 1-2 symbols, and at least 1-2 added symbols or shapes or other design element 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23789"/>
              </p:ext>
            </p:extLst>
          </p:nvPr>
        </p:nvGraphicFramePr>
        <p:xfrm>
          <a:off x="29073" y="1676400"/>
          <a:ext cx="8957480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1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Indicators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student does not reach a standard described by any of the descriptors below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11049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 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25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1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1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</a:t>
                      </a:r>
                      <a:r>
                        <a:rPr lang="en-US" sz="1200" spc="-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, 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is careless/does not reflect research.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Improvement of skills/principles from the pre-asssesment is not evident or improved upon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is carelessly smudged/dirty/damaged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 shows little to no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Preliminary work was not completed. 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3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0510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10" dirty="0">
                          <a:effectLst/>
                        </a:rPr>
                        <a:t>q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2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</a:t>
                      </a:r>
                      <a:r>
                        <a:rPr lang="en-US" sz="1200" spc="-10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is a sufficient reflection of the source/research.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Improvement of skills/principles from the </a:t>
                      </a:r>
                      <a:r>
                        <a:rPr lang="en-US" sz="1200" dirty="0" smtClean="0">
                          <a:effectLst/>
                        </a:rPr>
                        <a:t>pre-assessment </a:t>
                      </a:r>
                      <a:r>
                        <a:rPr lang="en-US" sz="1200" dirty="0">
                          <a:effectLst/>
                        </a:rPr>
                        <a:t>is </a:t>
                      </a:r>
                      <a:r>
                        <a:rPr lang="en-US" sz="1200" dirty="0" smtClean="0">
                          <a:effectLst/>
                        </a:rPr>
                        <a:t>sufficiently </a:t>
                      </a:r>
                      <a:r>
                        <a:rPr lang="en-US" sz="1200" dirty="0">
                          <a:effectLst/>
                        </a:rPr>
                        <a:t>evident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should be cleaner or repaired.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Student shows a portion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Preliminary work was partially completed.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257800" y="152400"/>
            <a:ext cx="2698750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OBJECTIVE B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</a:t>
            </a:r>
            <a:r>
              <a:rPr lang="en-US" sz="1200" u="sng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materials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 or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31056"/>
            <a:ext cx="394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B: Developing Skills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362581"/>
              </p:ext>
            </p:extLst>
          </p:nvPr>
        </p:nvGraphicFramePr>
        <p:xfrm>
          <a:off x="5687" y="1462088"/>
          <a:ext cx="8957480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6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8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Indicators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68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5-6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9652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pp</a:t>
                      </a:r>
                      <a:r>
                        <a:rPr lang="en-US" sz="1200" spc="5" dirty="0">
                          <a:effectLst/>
                        </a:rPr>
                        <a:t>lic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k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Elements reflect the source/research.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Improvement of skills/principles from the pre-asssesment is clearly in use.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Work has minor un-necessary smudging or creasing/damage.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 shows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Preliminary work and ideas were varied and  mostly completed.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7-8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1907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qu</a:t>
                      </a:r>
                      <a:r>
                        <a:rPr lang="en-US" sz="1200" spc="5" dirty="0">
                          <a:effectLst/>
                        </a:rPr>
                        <a:t>isi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ll</a:t>
                      </a:r>
                      <a:r>
                        <a:rPr lang="en-US" sz="1200" dirty="0">
                          <a:effectLst/>
                        </a:rPr>
                        <a:t>s 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ques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the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-1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smtClean="0">
                          <a:effectLst/>
                        </a:rPr>
                        <a:t>ii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de</a:t>
                      </a:r>
                      <a:r>
                        <a:rPr lang="en-US" sz="1200" spc="-10" dirty="0" smtClean="0">
                          <a:effectLst/>
                        </a:rPr>
                        <a:t>m</a:t>
                      </a:r>
                      <a:r>
                        <a:rPr lang="en-US" sz="1200" dirty="0" smtClean="0">
                          <a:effectLst/>
                        </a:rPr>
                        <a:t>on</a:t>
                      </a:r>
                      <a:r>
                        <a:rPr lang="en-US" sz="1200" spc="5" dirty="0" smtClean="0">
                          <a:effectLst/>
                        </a:rPr>
                        <a:t>s</a:t>
                      </a:r>
                      <a:r>
                        <a:rPr lang="en-US" sz="1200" dirty="0" smtClean="0">
                          <a:effectLst/>
                        </a:rPr>
                        <a:t>t</a:t>
                      </a:r>
                      <a:r>
                        <a:rPr lang="en-US" sz="1200" spc="-5" dirty="0" smtClean="0">
                          <a:effectLst/>
                        </a:rPr>
                        <a:t>r</a:t>
                      </a:r>
                      <a:r>
                        <a:rPr lang="en-US" sz="1200" dirty="0" smtClean="0">
                          <a:effectLst/>
                        </a:rPr>
                        <a:t>ates</a:t>
                      </a:r>
                      <a:r>
                        <a:rPr lang="en-US" sz="1200" spc="-5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app</a:t>
                      </a:r>
                      <a:r>
                        <a:rPr lang="en-US" sz="1200" spc="10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sk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hn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q</a:t>
                      </a:r>
                      <a:r>
                        <a:rPr lang="en-US" sz="1200" spc="-10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es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eate,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orm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p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spc="10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tc>
                  <a:txBody>
                    <a:bodyPr/>
                    <a:lstStyle/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Elements clearly reflect the source/ imagery/ research, and are improved (pre-tests etc.)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Improvement of skills/principles from the </a:t>
                      </a:r>
                      <a:r>
                        <a:rPr lang="en-US" sz="1200" dirty="0" smtClean="0">
                          <a:effectLst/>
                        </a:rPr>
                        <a:t>pre-assessment </a:t>
                      </a:r>
                      <a:r>
                        <a:rPr lang="en-US" sz="1200" dirty="0">
                          <a:effectLst/>
                        </a:rPr>
                        <a:t>is very evident.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Work is clean and well presented.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Student shows use of individual instruction/exploration.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Preliminary work and ideas were fully elaborated and completed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2109" marR="4210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76488" y="1004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7800" y="152400"/>
            <a:ext cx="2698750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OBJECTIVE B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</a:t>
            </a:r>
            <a:r>
              <a:rPr lang="en-US" sz="1200" u="sng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materials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 or </a:t>
            </a:r>
            <a:r>
              <a:rPr lang="en-US" sz="12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31056"/>
            <a:ext cx="394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B: Developing Skills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33074"/>
              </p:ext>
            </p:extLst>
          </p:nvPr>
        </p:nvGraphicFramePr>
        <p:xfrm>
          <a:off x="381000" y="1327641"/>
          <a:ext cx="8077200" cy="5499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2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Level Descriptor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Indicators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4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The student does not reach a standard described by any of the descriptors below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02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5590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on,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wh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-2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ay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k </a:t>
                      </a:r>
                      <a:r>
                        <a:rPr lang="en-US" sz="1200" spc="5" dirty="0">
                          <a:effectLst/>
                        </a:rPr>
                        <a:t>cl</a:t>
                      </a:r>
                      <a:r>
                        <a:rPr lang="en-US" sz="1200" dirty="0">
                          <a:effectLst/>
                        </a:rPr>
                        <a:t>arity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or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ty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51244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ed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limi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dirty="0">
                          <a:effectLst/>
                        </a:rPr>
                        <a:t>d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deas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wh</a:t>
                      </a:r>
                      <a:r>
                        <a:rPr lang="en-US" sz="1200" spc="5" dirty="0">
                          <a:effectLst/>
                        </a:rPr>
                        <a:t>ic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spc="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y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k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-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Skills/Principles are weak or ignored.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Work is carelessly messy/dirty/damaged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Preliminary work was not completed.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7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36576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-5" dirty="0">
                          <a:effectLst/>
                        </a:rPr>
                        <a:t>qu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and/or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30353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-5" dirty="0">
                          <a:effectLst/>
                        </a:rPr>
                        <a:t>qu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ade</a:t>
                      </a:r>
                      <a:r>
                        <a:rPr lang="en-US" sz="1200" spc="5" dirty="0">
                          <a:effectLst/>
                        </a:rPr>
                        <a:t>q</a:t>
                      </a:r>
                      <a:r>
                        <a:rPr lang="en-US" sz="1200" spc="-5" dirty="0">
                          <a:effectLst/>
                        </a:rPr>
                        <a:t>u</a:t>
                      </a:r>
                      <a:r>
                        <a:rPr lang="en-US" sz="1200" dirty="0">
                          <a:effectLst/>
                        </a:rPr>
                        <a:t>ate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skills/principles are developing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Work should be cleaner or repaired.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Preliminary/practice sketches are limited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amount of preliminary/practice sketches or ideas are not completed and/or are not developed</a:t>
                      </a:r>
                    </a:p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44" y="96660"/>
            <a:ext cx="14428190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64383" y="286248"/>
            <a:ext cx="2590800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 IVE 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</a:t>
            </a: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process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Materials,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example(s), drawings, or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31056"/>
            <a:ext cx="4224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C: Thinking Creatively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59394"/>
              </p:ext>
            </p:extLst>
          </p:nvPr>
        </p:nvGraphicFramePr>
        <p:xfrm>
          <a:off x="224095" y="1600200"/>
          <a:ext cx="8915356" cy="4587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7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Achievement Level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Level Descriptor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Student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Grade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Indicators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5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5-6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467995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sta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5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si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26416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2100" algn="l"/>
                        </a:tabLs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	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sta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lnSpc>
                          <a:spcPts val="11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su</a:t>
                      </a:r>
                      <a:r>
                        <a:rPr lang="en-US" sz="1200" spc="-5" dirty="0">
                          <a:effectLst/>
                        </a:rPr>
                        <a:t>b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10" dirty="0">
                          <a:effectLst/>
                        </a:rPr>
                        <a:t>n</a:t>
                      </a: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ial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spc="-10" dirty="0">
                          <a:effectLst/>
                        </a:rPr>
                        <a:t>o</a:t>
                      </a:r>
                      <a:r>
                        <a:rPr lang="en-US" sz="1200" dirty="0">
                          <a:effectLst/>
                        </a:rPr>
                        <a:t>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deas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10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9144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Required skills/principles are clearly in use.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Work has un-necessary messiness or is creased/damaged.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Preliminary/practice sketches  have some variety/ different ideas.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Required amount of preliminary/practice sketches or ideas are completed and are adequately developed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7-8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5715" marR="0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T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0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tudent:</a:t>
                      </a:r>
                    </a:p>
                    <a:p>
                      <a:pPr marL="0" marR="0">
                        <a:lnSpc>
                          <a:spcPts val="55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299720" marR="521335" indent="-17970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 err="1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.  </a:t>
                      </a:r>
                      <a:r>
                        <a:rPr lang="en-US" sz="1200" spc="1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-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-5" dirty="0">
                          <a:effectLst/>
                        </a:rPr>
                        <a:t> c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ear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</a:t>
                      </a:r>
                      <a:r>
                        <a:rPr lang="en-US" sz="1200" spc="-15" dirty="0">
                          <a:effectLst/>
                        </a:rPr>
                        <a:t> </a:t>
                      </a:r>
                      <a:r>
                        <a:rPr lang="en-US" sz="1200" spc="15" dirty="0">
                          <a:effectLst/>
                        </a:rPr>
                        <a:t>f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spc="5" dirty="0">
                          <a:effectLst/>
                        </a:rPr>
                        <a:t>si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3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art</a:t>
                      </a:r>
                      <a:r>
                        <a:rPr lang="en-US" sz="1200" spc="-10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c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ntent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</a:p>
                    <a:p>
                      <a:pPr marL="299720" marR="317500" indent="-17970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</a:t>
                      </a:r>
                      <a:r>
                        <a:rPr lang="en-US" sz="1200" dirty="0">
                          <a:effectLst/>
                        </a:rPr>
                        <a:t>. </a:t>
                      </a:r>
                      <a:r>
                        <a:rPr lang="en-US" sz="1200" spc="18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ents</a:t>
                      </a:r>
                      <a:r>
                        <a:rPr lang="en-US" sz="1200" spc="-2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-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out</a:t>
                      </a:r>
                      <a:r>
                        <a:rPr lang="en-US" sz="1200" spc="5" dirty="0">
                          <a:effectLst/>
                        </a:rPr>
                        <a:t>li</a:t>
                      </a:r>
                      <a:r>
                        <a:rPr lang="en-US" sz="1200" dirty="0">
                          <a:effectLst/>
                        </a:rPr>
                        <a:t>ne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a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ternat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per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pe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spc="-1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and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ag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ut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 dirty="0">
                          <a:effectLst/>
                        </a:rPr>
                        <a:t>iii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r>
                        <a:rPr lang="en-US" sz="1200" spc="2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ates</a:t>
                      </a:r>
                      <a:r>
                        <a:rPr lang="en-US" sz="1200" spc="-5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excelle</a:t>
                      </a:r>
                      <a:r>
                        <a:rPr lang="en-US" sz="1200" spc="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-4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x</a:t>
                      </a:r>
                      <a:r>
                        <a:rPr lang="en-US" sz="1200" dirty="0">
                          <a:effectLst/>
                        </a:rPr>
                        <a:t>p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orat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on</a:t>
                      </a:r>
                      <a:r>
                        <a:rPr lang="en-US" sz="1200" spc="-4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de</a:t>
                      </a:r>
                      <a:r>
                        <a:rPr lang="en-US" sz="1200" spc="-10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through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</a:t>
                      </a:r>
                      <a:r>
                        <a:rPr lang="en-US" sz="1200" spc="5" dirty="0">
                          <a:effectLst/>
                        </a:rPr>
                        <a:t>h</a:t>
                      </a:r>
                      <a:r>
                        <a:rPr lang="en-US" sz="1200" dirty="0">
                          <a:effectLst/>
                        </a:rPr>
                        <a:t>e de</a:t>
                      </a:r>
                      <a:r>
                        <a:rPr lang="en-US" sz="1200" spc="-5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op</a:t>
                      </a:r>
                      <a:r>
                        <a:rPr lang="en-US" sz="1200" spc="-10" dirty="0">
                          <a:effectLst/>
                        </a:rPr>
                        <a:t>m</a:t>
                      </a:r>
                      <a:r>
                        <a:rPr lang="en-US" sz="1200" dirty="0">
                          <a:effectLst/>
                        </a:rPr>
                        <a:t>ental</a:t>
                      </a:r>
                      <a:r>
                        <a:rPr lang="en-US" sz="1200" spc="-5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pro</a:t>
                      </a:r>
                      <a:r>
                        <a:rPr lang="en-US" sz="1200" spc="5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spc="5" dirty="0">
                          <a:effectLst/>
                        </a:rPr>
                        <a:t>s</a:t>
                      </a:r>
                      <a:r>
                        <a:rPr lang="en-US" sz="1200" dirty="0">
                          <a:effectLst/>
                        </a:rPr>
                        <a:t>s</a:t>
                      </a:r>
                      <a:r>
                        <a:rPr lang="en-US" sz="1200" spc="-3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to</a:t>
                      </a:r>
                      <a:r>
                        <a:rPr lang="en-US" sz="1200" spc="-1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spc="-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nt</a:t>
                      </a:r>
                      <a:r>
                        <a:rPr lang="en-US" sz="1200" spc="-2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r</a:t>
                      </a:r>
                      <a:r>
                        <a:rPr lang="en-US" sz="1200" dirty="0">
                          <a:effectLst/>
                        </a:rPr>
                        <a:t>ea</a:t>
                      </a:r>
                      <a:r>
                        <a:rPr lang="en-US" sz="1200" spc="-5" dirty="0">
                          <a:effectLst/>
                        </a:rPr>
                        <a:t>l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spc="-5" dirty="0">
                          <a:effectLst/>
                        </a:rPr>
                        <a:t>z</a:t>
                      </a:r>
                      <a:r>
                        <a:rPr lang="en-US" sz="1200" dirty="0">
                          <a:effectLst/>
                        </a:rPr>
                        <a:t>at</a:t>
                      </a:r>
                      <a:r>
                        <a:rPr lang="en-US" sz="1200" spc="5" dirty="0">
                          <a:effectLst/>
                        </a:rPr>
                        <a:t>i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spc="15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skills/principles are very evident.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Work is clean and well presented.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Preliminary/practice sketches are fully elaborated and show a variety of different ideas. 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Required amount of preliminary/practice sketches or ideas are completed and are fully developed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26853" marR="2685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44" y="96660"/>
            <a:ext cx="14428190" cy="4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564383" y="286248"/>
            <a:ext cx="2590800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NOTES: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OBJECT IVE 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“Work</a:t>
            </a: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Composition process artwork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“Skills/Principles”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Materials, balance/unity/emphasis/contrast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“Preliminary Work”</a:t>
            </a:r>
            <a:r>
              <a:rPr lang="en-US" sz="1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= practice example(s), drawings, or </a:t>
            </a:r>
            <a:r>
              <a:rPr lang="en-US" sz="1000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thumbnails</a:t>
            </a:r>
            <a:endParaRPr lang="en-US" sz="1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31056"/>
            <a:ext cx="4224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Objective C: Thinking Creatively</a:t>
            </a:r>
            <a:endParaRPr lang="en-US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t's all fol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600200"/>
            <a:ext cx="6940671" cy="375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74588" y="-347722"/>
            <a:ext cx="17588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dirty="0" smtClean="0">
                <a:solidFill>
                  <a:schemeClr val="bg1"/>
                </a:solidFill>
              </a:rPr>
              <a:t>&amp;</a:t>
            </a:r>
            <a:endParaRPr lang="en-US" sz="18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6371" y="1372282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cs typeface="Aharoni" pitchFamily="2" charset="-79"/>
              </a:rPr>
              <a:t>Identity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odoni MT Black" pitchFamily="18" charset="0"/>
              <a:cs typeface="Aharoni" pitchFamily="2" charset="-79"/>
            </a:endParaRPr>
          </a:p>
        </p:txBody>
      </p:sp>
      <p:pic>
        <p:nvPicPr>
          <p:cNvPr id="2050" name="Picture 2" descr="https://www.usc.edu/schools/annenberg/asc/projects/comm544/library/images/429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4" y="396121"/>
            <a:ext cx="5071416" cy="60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5958600"/>
            <a:ext cx="27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Charles Demuth, </a:t>
            </a:r>
            <a:r>
              <a:rPr lang="en-US" sz="1400" dirty="0"/>
              <a:t> I Saw the Figure 5 in Gold</a:t>
            </a:r>
            <a:r>
              <a:rPr lang="en-US" sz="1400" i="1" dirty="0" smtClean="0"/>
              <a:t>, 1928, Oil on Panel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12104" y="864450"/>
            <a:ext cx="4684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C</a:t>
            </a:r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omposition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14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81600" y="152400"/>
            <a:ext cx="3962400" cy="5851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 smtClean="0"/>
              <a:t>(Charles) Demuth </a:t>
            </a:r>
            <a:r>
              <a:rPr lang="en-US" sz="1500" b="1" dirty="0"/>
              <a:t>completed eight abstract portraits between 1924 and 1929 as tributes to modern American artists, writers, and performers. Though not a physical likeness, Demuth created this portrait of his friend, the poet and physician William Carlos Williams, using imagery from Williams’s poem </a:t>
            </a:r>
            <a:r>
              <a:rPr lang="en-US" sz="1500" b="1" dirty="0" smtClean="0"/>
              <a:t>“The </a:t>
            </a:r>
            <a:r>
              <a:rPr lang="en-US" sz="1500" b="1" dirty="0"/>
              <a:t>Great </a:t>
            </a:r>
            <a:r>
              <a:rPr lang="en-US" sz="1500" b="1" dirty="0" smtClean="0"/>
              <a:t>Figure,” which </a:t>
            </a:r>
            <a:r>
              <a:rPr lang="en-US" sz="1500" b="1" dirty="0"/>
              <a:t>evokes the sights and sounds of a fire engine speeding down the street. The intersecting lines, repeated </a:t>
            </a:r>
            <a:r>
              <a:rPr lang="en-US" sz="1500" b="1" dirty="0" smtClean="0"/>
              <a:t>“5,” </a:t>
            </a:r>
            <a:r>
              <a:rPr lang="en-US" sz="1500" b="1" dirty="0"/>
              <a:t>round forms of the numbers, lights, street lamp, and blaring sirens of the red fire engine together infuse the painting with a vibrant, urban energy. Demuth derived the title from the poem, which reads</a:t>
            </a:r>
            <a:r>
              <a:rPr lang="en-US" sz="1500" b="1" dirty="0" smtClean="0"/>
              <a:t>:</a:t>
            </a:r>
          </a:p>
          <a:p>
            <a:pPr marL="0" indent="0">
              <a:buNone/>
            </a:pPr>
            <a:r>
              <a:rPr lang="en-US" sz="1500" i="1" dirty="0"/>
              <a:t>	</a:t>
            </a:r>
            <a:br>
              <a:rPr lang="en-US" sz="1500" i="1" dirty="0"/>
            </a:br>
            <a:r>
              <a:rPr lang="en-US" sz="1500" i="1" dirty="0"/>
              <a:t>Among the rain</a:t>
            </a:r>
            <a:br>
              <a:rPr lang="en-US" sz="1500" i="1" dirty="0"/>
            </a:br>
            <a:r>
              <a:rPr lang="en-US" sz="1500" i="1" dirty="0"/>
              <a:t>and lights</a:t>
            </a:r>
            <a:br>
              <a:rPr lang="en-US" sz="1500" i="1" dirty="0"/>
            </a:br>
            <a:r>
              <a:rPr lang="en-US" sz="1500" i="1" dirty="0"/>
              <a:t>I saw the figure 5</a:t>
            </a:r>
            <a:br>
              <a:rPr lang="en-US" sz="1500" i="1" dirty="0"/>
            </a:br>
            <a:r>
              <a:rPr lang="en-US" sz="1500" i="1" dirty="0"/>
              <a:t>in gold</a:t>
            </a:r>
            <a:br>
              <a:rPr lang="en-US" sz="1500" i="1" dirty="0"/>
            </a:br>
            <a:r>
              <a:rPr lang="en-US" sz="1500" i="1" dirty="0"/>
              <a:t>on a red</a:t>
            </a:r>
            <a:br>
              <a:rPr lang="en-US" sz="1500" i="1" dirty="0"/>
            </a:br>
            <a:r>
              <a:rPr lang="en-US" sz="1500" i="1" dirty="0" err="1"/>
              <a:t>firetruck</a:t>
            </a:r>
            <a:r>
              <a:rPr lang="en-US" sz="1500" i="1" dirty="0"/>
              <a:t/>
            </a:r>
            <a:br>
              <a:rPr lang="en-US" sz="1500" i="1" dirty="0"/>
            </a:br>
            <a:r>
              <a:rPr lang="en-US" sz="1500" i="1" dirty="0"/>
              <a:t>moving</a:t>
            </a:r>
            <a:br>
              <a:rPr lang="en-US" sz="1500" i="1" dirty="0"/>
            </a:br>
            <a:r>
              <a:rPr lang="en-US" sz="1500" i="1" dirty="0"/>
              <a:t>tense</a:t>
            </a:r>
            <a:br>
              <a:rPr lang="en-US" sz="1500" i="1" dirty="0"/>
            </a:br>
            <a:r>
              <a:rPr lang="en-US" sz="1500" i="1" dirty="0"/>
              <a:t>unheeded</a:t>
            </a:r>
            <a:br>
              <a:rPr lang="en-US" sz="1500" i="1" dirty="0"/>
            </a:br>
            <a:r>
              <a:rPr lang="en-US" sz="1500" i="1" dirty="0"/>
              <a:t>to gong clangs</a:t>
            </a:r>
            <a:br>
              <a:rPr lang="en-US" sz="1500" i="1" dirty="0"/>
            </a:br>
            <a:r>
              <a:rPr lang="en-US" sz="1500" i="1" dirty="0"/>
              <a:t>siren howls</a:t>
            </a:r>
            <a:br>
              <a:rPr lang="en-US" sz="1500" i="1" dirty="0"/>
            </a:br>
            <a:r>
              <a:rPr lang="en-US" sz="1500" i="1" dirty="0"/>
              <a:t>and wheels rumbling</a:t>
            </a:r>
            <a:br>
              <a:rPr lang="en-US" sz="1500" i="1" dirty="0"/>
            </a:br>
            <a:r>
              <a:rPr lang="en-US" sz="1500" i="1" dirty="0"/>
              <a:t>through the dark city</a:t>
            </a:r>
          </a:p>
        </p:txBody>
      </p:sp>
      <p:pic>
        <p:nvPicPr>
          <p:cNvPr id="3" name="Picture 2" descr="https://www.usc.edu/schools/annenberg/asc/projects/comm544/library/images/429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381000"/>
            <a:ext cx="488950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1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6/Charles_Demuth_-_Love_Love_Love.png/800px-Charles_Demuth_-_Love_Love_Love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20000" cy="5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5690" y="6096000"/>
            <a:ext cx="5995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Charles Demuth, </a:t>
            </a:r>
            <a:r>
              <a:rPr lang="en-US" sz="1400" i="1" dirty="0"/>
              <a:t>Love, Love, Love. Homage to Gertrude </a:t>
            </a:r>
            <a:r>
              <a:rPr lang="en-US" sz="1400" i="1" dirty="0" smtClean="0"/>
              <a:t>Stein, 1928, Oil on Panel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08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he-athenaeum.org/art/display_image.php?id=323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2400"/>
            <a:ext cx="735426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690" y="6321623"/>
            <a:ext cx="5614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Charles Demuth, </a:t>
            </a:r>
            <a:r>
              <a:rPr lang="en-US" sz="1400" i="1" dirty="0" smtClean="0"/>
              <a:t>Poster Portrait of John Marin, 1926, Poster Paint on Panel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93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7815" y="929425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GLOBAL CONTEXT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996" y="1941513"/>
            <a:ext cx="82296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Identities and </a:t>
            </a:r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relationships</a:t>
            </a:r>
          </a:p>
          <a:p>
            <a:pPr fontAlgn="base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Students 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explore identity and communicate their ideas and beliefs about their own background.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996" y="4512898"/>
            <a:ext cx="82296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Statement of Inquiry: </a:t>
            </a:r>
            <a:r>
              <a:rPr lang="en-US" sz="4400" b="1" i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Composition </a:t>
            </a:r>
            <a:r>
              <a:rPr lang="en-US" sz="4400" b="1" i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communicates a narrative.</a:t>
            </a:r>
            <a:endParaRPr lang="en-US" sz="4400" b="1" i="1" dirty="0" smtClean="0">
              <a:solidFill>
                <a:schemeClr val="tx2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26" name="Picture 2" descr="http://www.aps.edu/ib/images/IB.jpg/image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6" y="228600"/>
            <a:ext cx="1830294" cy="17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583" y="2133600"/>
            <a:ext cx="487069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Related Concepts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IDENTITY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PRESENTATION</a:t>
            </a:r>
          </a:p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NARRATIVE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5388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KEY CONCEPT</a:t>
            </a:r>
          </a:p>
          <a:p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893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2182</TotalTime>
  <Words>1747</Words>
  <Application>Microsoft Office PowerPoint</Application>
  <PresentationFormat>On-screen Show (4:3)</PresentationFormat>
  <Paragraphs>365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Adobe Gothic Std B</vt:lpstr>
      <vt:lpstr>Aharoni</vt:lpstr>
      <vt:lpstr>Baskerville Old Face</vt:lpstr>
      <vt:lpstr>Bodoni MT Black</vt:lpstr>
      <vt:lpstr>Brush Script MT</vt:lpstr>
      <vt:lpstr>Calibri</vt:lpstr>
      <vt:lpstr>Cambria</vt:lpstr>
      <vt:lpstr>Franklin Gothic Book</vt:lpstr>
      <vt:lpstr>MS Mincho</vt:lpstr>
      <vt:lpstr>Symbol</vt:lpstr>
      <vt:lpstr>Times New Roman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Hilton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BILL;Melissa Salatino</dc:creator>
  <cp:lastModifiedBy>SALATINO, MELISSA</cp:lastModifiedBy>
  <cp:revision>116</cp:revision>
  <cp:lastPrinted>2015-09-01T16:20:26Z</cp:lastPrinted>
  <dcterms:created xsi:type="dcterms:W3CDTF">2012-08-22T17:34:08Z</dcterms:created>
  <dcterms:modified xsi:type="dcterms:W3CDTF">2017-09-07T13:24:28Z</dcterms:modified>
</cp:coreProperties>
</file>